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86" r:id="rId3"/>
    <p:sldId id="259" r:id="rId4"/>
    <p:sldId id="294" r:id="rId5"/>
    <p:sldId id="260" r:id="rId6"/>
    <p:sldId id="289" r:id="rId7"/>
    <p:sldId id="295" r:id="rId8"/>
    <p:sldId id="290" r:id="rId9"/>
    <p:sldId id="287" r:id="rId10"/>
    <p:sldId id="291" r:id="rId11"/>
    <p:sldId id="292" r:id="rId12"/>
    <p:sldId id="293" r:id="rId13"/>
    <p:sldId id="283" r:id="rId14"/>
    <p:sldId id="284" r:id="rId15"/>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BE0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405" autoAdjust="0"/>
    <p:restoredTop sz="69649" autoAdjust="0"/>
  </p:normalViewPr>
  <p:slideViewPr>
    <p:cSldViewPr>
      <p:cViewPr>
        <p:scale>
          <a:sx n="60" d="100"/>
          <a:sy n="60" d="100"/>
        </p:scale>
        <p:origin x="-13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1560E-1778-49D6-95C4-3BB2D9C3DDAA}" type="datetimeFigureOut">
              <a:rPr lang="lt-LT" smtClean="0"/>
              <a:pPr/>
              <a:t>2008.05.14</a:t>
            </a:fld>
            <a:endParaRPr lang="lt-L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1F04FB-A4AF-4420-8F4C-F3FFA2F20D2A}" type="slidenum">
              <a:rPr lang="lt-LT" smtClean="0"/>
              <a:pPr/>
              <a:t>‹#›</a:t>
            </a:fld>
            <a:endParaRPr lang="lt-L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t-LT"/>
          </a:p>
        </p:txBody>
      </p:sp>
      <p:sp>
        <p:nvSpPr>
          <p:cNvPr id="4" name="Slide Number Placeholder 3"/>
          <p:cNvSpPr>
            <a:spLocks noGrp="1"/>
          </p:cNvSpPr>
          <p:nvPr>
            <p:ph type="sldNum" sz="quarter" idx="10"/>
          </p:nvPr>
        </p:nvSpPr>
        <p:spPr/>
        <p:txBody>
          <a:bodyPr/>
          <a:lstStyle/>
          <a:p>
            <a:fld id="{D71F04FB-A4AF-4420-8F4C-F3FFA2F20D2A}" type="slidenum">
              <a:rPr lang="lt-LT" smtClean="0"/>
              <a:pPr/>
              <a:t>1</a:t>
            </a:fld>
            <a:endParaRPr lang="lt-L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t-LT" dirty="0" smtClean="0"/>
              <a:t>WCSF neapsiriboja vien tik architektūriniais</a:t>
            </a:r>
            <a:r>
              <a:rPr lang="lt-LT" baseline="0" dirty="0" smtClean="0"/>
              <a:t> sprendimais. Keletas elementų iš UI.</a:t>
            </a:r>
            <a:endParaRPr lang="lt-LT" dirty="0" smtClean="0"/>
          </a:p>
          <a:p>
            <a:r>
              <a:rPr lang="lt-LT" dirty="0" smtClean="0"/>
              <a:t>PropertyProxyValidator iš EntLib</a:t>
            </a:r>
            <a:r>
              <a:rPr lang="lt-LT" baseline="0" dirty="0" smtClean="0"/>
              <a:t> Validavimo bloko, tačiau daro postback. WCSF pateikia ServerSideValidatorExtender, kuris asinchroniškai kreipiasi į serverį. Susidaro įspūdis, jog validuojama Client side.</a:t>
            </a:r>
          </a:p>
          <a:p>
            <a:r>
              <a:rPr lang="lt-LT" baseline="0" dirty="0" smtClean="0"/>
              <a:t>Kontekstinė paieška: panašu į AJAX autocomplete, tačiau reaguoja į kitų valdymo elementų reikšmes.</a:t>
            </a:r>
            <a:endParaRPr lang="lt-LT" dirty="0"/>
          </a:p>
        </p:txBody>
      </p:sp>
      <p:sp>
        <p:nvSpPr>
          <p:cNvPr id="4" name="Slide Number Placeholder 3"/>
          <p:cNvSpPr>
            <a:spLocks noGrp="1"/>
          </p:cNvSpPr>
          <p:nvPr>
            <p:ph type="sldNum" sz="quarter" idx="10"/>
          </p:nvPr>
        </p:nvSpPr>
        <p:spPr/>
        <p:txBody>
          <a:bodyPr/>
          <a:lstStyle/>
          <a:p>
            <a:fld id="{D71F04FB-A4AF-4420-8F4C-F3FFA2F20D2A}" type="slidenum">
              <a:rPr lang="lt-LT" smtClean="0"/>
              <a:pPr/>
              <a:t>11</a:t>
            </a:fld>
            <a:endParaRPr lang="lt-L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t-LT" dirty="0" smtClean="0"/>
              <a:t>Kas tai per daiktas? Iš</a:t>
            </a:r>
            <a:r>
              <a:rPr lang="lt-LT" baseline="0" dirty="0" smtClean="0"/>
              <a:t> ko susideda? Architektūra.</a:t>
            </a:r>
            <a:endParaRPr lang="lt-LT" dirty="0"/>
          </a:p>
        </p:txBody>
      </p:sp>
      <p:sp>
        <p:nvSpPr>
          <p:cNvPr id="4" name="Slide Number Placeholder 3"/>
          <p:cNvSpPr>
            <a:spLocks noGrp="1"/>
          </p:cNvSpPr>
          <p:nvPr>
            <p:ph type="sldNum" sz="quarter" idx="10"/>
          </p:nvPr>
        </p:nvSpPr>
        <p:spPr/>
        <p:txBody>
          <a:bodyPr/>
          <a:lstStyle/>
          <a:p>
            <a:fld id="{D71F04FB-A4AF-4420-8F4C-F3FFA2F20D2A}" type="slidenum">
              <a:rPr lang="lt-LT" smtClean="0"/>
              <a:pPr/>
              <a:t>2</a:t>
            </a:fld>
            <a:endParaRPr lang="lt-L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lt-LT" baseline="0" dirty="0" smtClean="0"/>
          </a:p>
          <a:p>
            <a:pPr>
              <a:buFont typeface="Arial" pitchFamily="34" charset="0"/>
              <a:buChar char="•"/>
            </a:pPr>
            <a:endParaRPr lang="lt-LT" dirty="0"/>
          </a:p>
        </p:txBody>
      </p:sp>
      <p:sp>
        <p:nvSpPr>
          <p:cNvPr id="4" name="Slide Number Placeholder 3"/>
          <p:cNvSpPr>
            <a:spLocks noGrp="1"/>
          </p:cNvSpPr>
          <p:nvPr>
            <p:ph type="sldNum" sz="quarter" idx="10"/>
          </p:nvPr>
        </p:nvSpPr>
        <p:spPr/>
        <p:txBody>
          <a:bodyPr/>
          <a:lstStyle/>
          <a:p>
            <a:fld id="{D71F04FB-A4AF-4420-8F4C-F3FFA2F20D2A}" type="slidenum">
              <a:rPr lang="lt-LT" smtClean="0"/>
              <a:pPr/>
              <a:t>3</a:t>
            </a:fld>
            <a:endParaRPr lang="lt-L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defRPr/>
            </a:pPr>
            <a:r>
              <a:rPr lang="en-US" b="1" dirty="0" smtClean="0"/>
              <a:t>Factory schema</a:t>
            </a:r>
            <a:r>
              <a:rPr lang="en-US" dirty="0" smtClean="0"/>
              <a:t>. The schema illustrates the activities (grouped into viewpoints) and assets to use when building applications. </a:t>
            </a:r>
          </a:p>
          <a:p>
            <a:pPr>
              <a:spcBef>
                <a:spcPts val="0"/>
              </a:spcBef>
              <a:defRPr/>
            </a:pPr>
            <a:r>
              <a:rPr lang="en-US" b="1" dirty="0" smtClean="0"/>
              <a:t>Reference implementation</a:t>
            </a:r>
            <a:r>
              <a:rPr lang="en-US" dirty="0" smtClean="0"/>
              <a:t>. A reference implementation provides an example of a realistic, finished product that the software factory helps developers build</a:t>
            </a:r>
            <a:r>
              <a:rPr lang="lt-LT" baseline="0" dirty="0" smtClean="0"/>
              <a:t> (tarsi įrodymas, jog pagal schemą taip tikrai galima padaryti ir tai tikrai veikia)</a:t>
            </a:r>
            <a:endParaRPr lang="en-US" dirty="0" smtClean="0"/>
          </a:p>
          <a:p>
            <a:pPr>
              <a:spcBef>
                <a:spcPts val="0"/>
              </a:spcBef>
              <a:defRPr/>
            </a:pPr>
            <a:r>
              <a:rPr lang="en-US" b="1" dirty="0" smtClean="0"/>
              <a:t>Architecture guidance and patterns</a:t>
            </a:r>
            <a:r>
              <a:rPr lang="en-US" dirty="0" smtClean="0"/>
              <a:t>. Architecture guidance and patterns help explain application design choices and the motivation for those choices. </a:t>
            </a:r>
          </a:p>
          <a:p>
            <a:pPr>
              <a:spcBef>
                <a:spcPts val="0"/>
              </a:spcBef>
              <a:defRPr/>
            </a:pPr>
            <a:r>
              <a:rPr lang="en-US" b="1" dirty="0" smtClean="0"/>
              <a:t>How-to topics</a:t>
            </a:r>
            <a:r>
              <a:rPr lang="en-US" dirty="0" smtClean="0"/>
              <a:t>. How-to topics provide procedures for completing tasks. </a:t>
            </a:r>
          </a:p>
          <a:p>
            <a:pPr>
              <a:spcBef>
                <a:spcPts val="0"/>
              </a:spcBef>
              <a:defRPr/>
            </a:pPr>
            <a:r>
              <a:rPr lang="en-US" b="1" dirty="0" smtClean="0"/>
              <a:t>Recipes</a:t>
            </a:r>
            <a:r>
              <a:rPr lang="en-US" dirty="0" smtClean="0"/>
              <a:t>. Recipes automate procedures in How-to topics, either entirely or selected steps. They help developers complete routine tasks with minimal input. </a:t>
            </a:r>
          </a:p>
          <a:p>
            <a:pPr>
              <a:spcBef>
                <a:spcPts val="0"/>
              </a:spcBef>
              <a:defRPr/>
            </a:pPr>
            <a:r>
              <a:rPr lang="en-US" b="1" dirty="0" smtClean="0"/>
              <a:t>Templates</a:t>
            </a:r>
            <a:r>
              <a:rPr lang="en-US" dirty="0" smtClean="0"/>
              <a:t>. Templates are prefabricated application elements with placeholders for concrete arguments. They can be used for many purposes, including creating initial solution structures to creating individual solution artifacts, such as project items. </a:t>
            </a:r>
          </a:p>
          <a:p>
            <a:pPr>
              <a:spcBef>
                <a:spcPts val="0"/>
              </a:spcBef>
              <a:defRPr/>
            </a:pPr>
            <a:r>
              <a:rPr lang="en-US" b="1" dirty="0" smtClean="0"/>
              <a:t>Designers</a:t>
            </a:r>
            <a:r>
              <a:rPr lang="en-US" dirty="0" smtClean="0"/>
              <a:t>. Designers provide information that architects and developers can use to model applications at a higher level of abstraction. Designers can also generate code that is compatible with the architecture baseline. </a:t>
            </a:r>
          </a:p>
          <a:p>
            <a:pPr>
              <a:spcBef>
                <a:spcPts val="0"/>
              </a:spcBef>
              <a:defRPr/>
            </a:pPr>
            <a:r>
              <a:rPr lang="en-US" b="1" dirty="0" smtClean="0"/>
              <a:t>Reusable code</a:t>
            </a:r>
            <a:r>
              <a:rPr lang="en-US" dirty="0" smtClean="0"/>
              <a:t>. Reusable code is components, such as frameworks or application blocks, that implement common functionality or mechanisms. </a:t>
            </a:r>
          </a:p>
          <a:p>
            <a:endParaRPr lang="lt-LT" dirty="0"/>
          </a:p>
        </p:txBody>
      </p:sp>
      <p:sp>
        <p:nvSpPr>
          <p:cNvPr id="4" name="Slide Number Placeholder 3"/>
          <p:cNvSpPr>
            <a:spLocks noGrp="1"/>
          </p:cNvSpPr>
          <p:nvPr>
            <p:ph type="sldNum" sz="quarter" idx="10"/>
          </p:nvPr>
        </p:nvSpPr>
        <p:spPr/>
        <p:txBody>
          <a:bodyPr/>
          <a:lstStyle/>
          <a:p>
            <a:fld id="{D71F04FB-A4AF-4420-8F4C-F3FFA2F20D2A}" type="slidenum">
              <a:rPr lang="lt-LT" smtClean="0"/>
              <a:pPr/>
              <a:t>4</a:t>
            </a:fld>
            <a:endParaRPr lang="lt-L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Enterprise Library</a:t>
            </a:r>
            <a:r>
              <a:rPr lang="lt-LT" dirty="0" smtClean="0"/>
              <a:t>:</a:t>
            </a:r>
            <a:r>
              <a:rPr lang="lt-LT" baseline="0" dirty="0" smtClean="0"/>
              <a:t> out of the box gaunam duomenų gavimo, validavimo, saugumo blokus.</a:t>
            </a:r>
          </a:p>
          <a:p>
            <a:pPr marL="0" marR="0" lvl="1" indent="0" algn="l" defTabSz="914400" rtl="0" eaLnBrk="1" fontAlgn="auto" latinLnBrk="0" hangingPunct="1">
              <a:lnSpc>
                <a:spcPct val="100000"/>
              </a:lnSpc>
              <a:spcBef>
                <a:spcPts val="0"/>
              </a:spcBef>
              <a:spcAft>
                <a:spcPts val="0"/>
              </a:spcAft>
              <a:buClrTx/>
              <a:buSzTx/>
              <a:buFontTx/>
              <a:buNone/>
              <a:tabLst/>
              <a:defRPr/>
            </a:pPr>
            <a:r>
              <a:rPr lang="lt-LT" baseline="0" dirty="0" smtClean="0"/>
              <a:t>Object Builder – dependency injection tarp servisų, kontrolerių. </a:t>
            </a:r>
          </a:p>
          <a:p>
            <a:pPr marL="0" marR="0" lvl="1" indent="0" algn="l" defTabSz="914400" rtl="0" eaLnBrk="1" fontAlgn="auto" latinLnBrk="0" hangingPunct="1">
              <a:lnSpc>
                <a:spcPct val="100000"/>
              </a:lnSpc>
              <a:spcBef>
                <a:spcPts val="0"/>
              </a:spcBef>
              <a:spcAft>
                <a:spcPts val="0"/>
              </a:spcAft>
              <a:buClrTx/>
              <a:buSzTx/>
              <a:buFontTx/>
              <a:buNone/>
              <a:tabLst/>
              <a:defRPr/>
            </a:pPr>
            <a:r>
              <a:rPr lang="lt-LT" baseline="0" dirty="0" smtClean="0"/>
              <a:t>CWAB modulių inicializavimo, pakrovimo, servisų registravimo, konfigūravimo infrastruktūra.</a:t>
            </a:r>
          </a:p>
          <a:p>
            <a:pPr marL="0" marR="0" lvl="1" indent="0" algn="l" defTabSz="914400" rtl="0" eaLnBrk="1" fontAlgn="auto" latinLnBrk="0" hangingPunct="1">
              <a:lnSpc>
                <a:spcPct val="100000"/>
              </a:lnSpc>
              <a:spcBef>
                <a:spcPts val="0"/>
              </a:spcBef>
              <a:spcAft>
                <a:spcPts val="0"/>
              </a:spcAft>
              <a:buClrTx/>
              <a:buSzTx/>
              <a:buFontTx/>
              <a:buNone/>
              <a:tabLst/>
              <a:defRPr/>
            </a:pPr>
            <a:endParaRPr lang="lt-LT"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lt-LT" baseline="0" dirty="0" smtClean="0"/>
              <a:t>Moduliai: neprilausomsos viena nuo kitos .NET bibliotekos sprendžiančios tam tikrą dalykinės srities uždavinį.</a:t>
            </a:r>
          </a:p>
          <a:p>
            <a:pPr marL="0" marR="0" lvl="1" indent="0" algn="l" defTabSz="914400" rtl="0" eaLnBrk="1" fontAlgn="auto" latinLnBrk="0" hangingPunct="1">
              <a:lnSpc>
                <a:spcPct val="100000"/>
              </a:lnSpc>
              <a:spcBef>
                <a:spcPts val="0"/>
              </a:spcBef>
              <a:spcAft>
                <a:spcPts val="0"/>
              </a:spcAft>
              <a:buClrTx/>
              <a:buSzTx/>
              <a:buFontTx/>
              <a:buNone/>
              <a:tabLst/>
              <a:defRPr/>
            </a:pPr>
            <a:r>
              <a:rPr lang="lt-LT" baseline="0" dirty="0" smtClean="0"/>
              <a:t>Pvz.: ataskaitų generavimas, paskolų išdavimo sistemos back-end, žurnalizavimas, autorizacijos servisai.</a:t>
            </a:r>
          </a:p>
          <a:p>
            <a:pPr marL="0" marR="0" lvl="1" indent="0" algn="l" defTabSz="914400" rtl="0" eaLnBrk="1" fontAlgn="auto" latinLnBrk="0" hangingPunct="1">
              <a:lnSpc>
                <a:spcPct val="100000"/>
              </a:lnSpc>
              <a:spcBef>
                <a:spcPts val="0"/>
              </a:spcBef>
              <a:spcAft>
                <a:spcPts val="0"/>
              </a:spcAft>
              <a:buClrTx/>
              <a:buSzTx/>
              <a:buFontTx/>
              <a:buNone/>
              <a:tabLst/>
              <a:defRPr/>
            </a:pPr>
            <a:endParaRPr lang="lt-LT"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lt-LT" baseline="0" dirty="0" smtClean="0"/>
              <a:t>MVP projektavimo šablonas leidžia geriau atskirti puslapio vykdymo logiką nuo dalykinės srities logikos.</a:t>
            </a:r>
          </a:p>
          <a:p>
            <a:pPr marL="0" marR="0" lvl="1" indent="0" algn="l" defTabSz="914400" rtl="0" eaLnBrk="1" fontAlgn="auto" latinLnBrk="0" hangingPunct="1">
              <a:lnSpc>
                <a:spcPct val="100000"/>
              </a:lnSpc>
              <a:spcBef>
                <a:spcPts val="0"/>
              </a:spcBef>
              <a:spcAft>
                <a:spcPts val="0"/>
              </a:spcAft>
              <a:buClrTx/>
              <a:buSzTx/>
              <a:buFontTx/>
              <a:buNone/>
              <a:tabLst/>
              <a:defRPr/>
            </a:pPr>
            <a:endParaRPr lang="lt-LT"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lt-LT"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lt-LT"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lt-LT"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lt-LT" dirty="0"/>
          </a:p>
        </p:txBody>
      </p:sp>
      <p:sp>
        <p:nvSpPr>
          <p:cNvPr id="4" name="Slide Number Placeholder 3"/>
          <p:cNvSpPr>
            <a:spLocks noGrp="1"/>
          </p:cNvSpPr>
          <p:nvPr>
            <p:ph type="sldNum" sz="quarter" idx="10"/>
          </p:nvPr>
        </p:nvSpPr>
        <p:spPr/>
        <p:txBody>
          <a:bodyPr/>
          <a:lstStyle/>
          <a:p>
            <a:fld id="{D71F04FB-A4AF-4420-8F4C-F3FFA2F20D2A}" type="slidenum">
              <a:rPr lang="lt-LT" smtClean="0"/>
              <a:pPr/>
              <a:t>5</a:t>
            </a:fld>
            <a:endParaRPr lang="lt-L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can see from this diagram:</a:t>
            </a:r>
          </a:p>
          <a:p>
            <a:r>
              <a:rPr lang="en-US" dirty="0" smtClean="0"/>
              <a:t>View contains the Presenter instance (view "knows" presenter) </a:t>
            </a:r>
          </a:p>
          <a:p>
            <a:r>
              <a:rPr lang="en-US" dirty="0" smtClean="0"/>
              <a:t>Presenter is the only class knowing how to reach to model and retrieve the data needed for performing business logic </a:t>
            </a:r>
          </a:p>
          <a:p>
            <a:r>
              <a:rPr lang="en-US" dirty="0" smtClean="0"/>
              <a:t>Presenter talks to the View through the view interface (abstracted representation of the View without UI specific attributes) </a:t>
            </a:r>
          </a:p>
          <a:p>
            <a:r>
              <a:rPr lang="en-US" dirty="0" smtClean="0"/>
              <a:t>View doesn't know nothing about the Model </a:t>
            </a:r>
          </a:p>
          <a:p>
            <a:r>
              <a:rPr lang="en-US" dirty="0" smtClean="0"/>
              <a:t>View responsibility is to show the data provided by presenter, and purpose of the presenter is to reach to model, retrieve the needed data, performs required processing and returns the UI prepared data to the view. </a:t>
            </a:r>
          </a:p>
          <a:p>
            <a:r>
              <a:rPr lang="en-US" dirty="0" smtClean="0"/>
              <a:t>The biggest difference between the Model View Controller (MVC) and Model View Presenter (MVP) pattern is in the fact that (in MVC) View is aware of model too. </a:t>
            </a:r>
            <a:endParaRPr lang="en-US" dirty="0"/>
          </a:p>
        </p:txBody>
      </p:sp>
      <p:sp>
        <p:nvSpPr>
          <p:cNvPr id="4" name="Slide Number Placeholder 3"/>
          <p:cNvSpPr>
            <a:spLocks noGrp="1"/>
          </p:cNvSpPr>
          <p:nvPr>
            <p:ph type="sldNum" sz="quarter" idx="10"/>
          </p:nvPr>
        </p:nvSpPr>
        <p:spPr/>
        <p:txBody>
          <a:bodyPr/>
          <a:lstStyle/>
          <a:p>
            <a:fld id="{D71F04FB-A4AF-4420-8F4C-F3FFA2F20D2A}" type="slidenum">
              <a:rPr lang="lt-LT" smtClean="0"/>
              <a:pPr/>
              <a:t>6</a:t>
            </a:fld>
            <a:endParaRPr lang="lt-L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t-LT" dirty="0" smtClean="0"/>
              <a:t>Ką</a:t>
            </a:r>
            <a:r>
              <a:rPr lang="lt-LT" baseline="0" dirty="0" smtClean="0"/>
              <a:t> mes gaunam iš MVP ir k</a:t>
            </a:r>
            <a:r>
              <a:rPr lang="lt-LT" dirty="0" smtClean="0"/>
              <a:t>as blogai su ASP.NET codebehind? Tas</a:t>
            </a:r>
            <a:r>
              <a:rPr lang="en-US" dirty="0" smtClean="0"/>
              <a:t>,</a:t>
            </a:r>
            <a:r>
              <a:rPr lang="lt-LT" dirty="0" smtClean="0"/>
              <a:t> kad visa puslapio</a:t>
            </a:r>
            <a:r>
              <a:rPr lang="lt-LT" baseline="0" dirty="0" smtClean="0"/>
              <a:t> vykdymo logika paskendusi įvykių valdikliuose. Tokį kodą yra sunku testuoti ir pakartotinai panaudoti.</a:t>
            </a:r>
            <a:endParaRPr lang="lt-LT" dirty="0" smtClean="0"/>
          </a:p>
          <a:p>
            <a:endParaRPr lang="lt-LT" dirty="0" smtClean="0"/>
          </a:p>
          <a:p>
            <a:r>
              <a:rPr lang="lt-LT" dirty="0" smtClean="0"/>
              <a:t>Taigi MVP privalumai:</a:t>
            </a:r>
          </a:p>
          <a:p>
            <a:pPr lvl="1"/>
            <a:r>
              <a:rPr lang="lt-LT" dirty="0" smtClean="0"/>
              <a:t>Galimybė testuoti vaizdų perėjimus:</a:t>
            </a:r>
            <a:r>
              <a:rPr lang="lt-LT" baseline="0" dirty="0" smtClean="0"/>
              <a:t> Unit Testing</a:t>
            </a:r>
            <a:endParaRPr lang="lt-LT" dirty="0" smtClean="0"/>
          </a:p>
          <a:p>
            <a:pPr lvl="1"/>
            <a:r>
              <a:rPr lang="lt-LT" dirty="0" smtClean="0"/>
              <a:t>Pakartotinis vaizdo panaudojimas kituose moduliuose</a:t>
            </a:r>
          </a:p>
          <a:p>
            <a:pPr lvl="1"/>
            <a:r>
              <a:rPr lang="lt-LT" dirty="0" smtClean="0"/>
              <a:t>Atskirtas dalykinės srities logikos kodas nuo UI kodo: geresnis darbų</a:t>
            </a:r>
            <a:r>
              <a:rPr lang="lt-LT" baseline="0" dirty="0" smtClean="0"/>
              <a:t> išlygiagretinimas, nes dirbama su IView interfeisu.</a:t>
            </a:r>
          </a:p>
          <a:p>
            <a:pPr lvl="1"/>
            <a:endParaRPr lang="lt-LT" dirty="0" smtClean="0"/>
          </a:p>
          <a:p>
            <a:r>
              <a:rPr lang="lt-LT" dirty="0" smtClean="0"/>
              <a:t>Trūkumai:</a:t>
            </a:r>
          </a:p>
          <a:p>
            <a:pPr lvl="1"/>
            <a:r>
              <a:rPr lang="lt-LT" dirty="0" smtClean="0"/>
              <a:t>Sukuriama daugiau projektinių elementų</a:t>
            </a:r>
          </a:p>
          <a:p>
            <a:endParaRPr lang="lt-LT" dirty="0"/>
          </a:p>
        </p:txBody>
      </p:sp>
      <p:sp>
        <p:nvSpPr>
          <p:cNvPr id="4" name="Slide Number Placeholder 3"/>
          <p:cNvSpPr>
            <a:spLocks noGrp="1"/>
          </p:cNvSpPr>
          <p:nvPr>
            <p:ph type="sldNum" sz="quarter" idx="10"/>
          </p:nvPr>
        </p:nvSpPr>
        <p:spPr/>
        <p:txBody>
          <a:bodyPr/>
          <a:lstStyle/>
          <a:p>
            <a:fld id="{D71F04FB-A4AF-4420-8F4C-F3FFA2F20D2A}" type="slidenum">
              <a:rPr lang="lt-LT" smtClean="0"/>
              <a:pPr/>
              <a:t>7</a:t>
            </a:fld>
            <a:endParaRPr lang="lt-L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t-LT" dirty="0" smtClean="0"/>
              <a:t>MVP</a:t>
            </a:r>
            <a:r>
              <a:rPr lang="lt-LT" baseline="0" dirty="0" smtClean="0"/>
              <a:t> realizacijai reikia sukurti nemažai projektinių elementų, todėl vargu ar kas nors imtųsi tai daryti rankiniu būdu. Laimei, WCSF receptų pagalba tai galima padaryti automatiškai.</a:t>
            </a:r>
          </a:p>
          <a:p>
            <a:endParaRPr lang="lt-LT" baseline="0" dirty="0" smtClean="0"/>
          </a:p>
          <a:p>
            <a:r>
              <a:rPr lang="lt-LT" baseline="0" dirty="0" smtClean="0"/>
              <a:t>Kokie elementai sukuriami WCSF Add Page with Presenter pagalba?</a:t>
            </a:r>
          </a:p>
          <a:p>
            <a:endParaRPr lang="lt-LT" baseline="0" dirty="0" smtClean="0"/>
          </a:p>
          <a:p>
            <a:r>
              <a:rPr lang="lt-LT" baseline="0" dirty="0" smtClean="0"/>
              <a:t>Kiekvienam puslapiui sugeneruojamas prezentuotojas, kuris priklausomybės injekcijos pagalba nustatomas tam puslapiuj per jo viešą savybę.</a:t>
            </a:r>
          </a:p>
          <a:p>
            <a:r>
              <a:rPr lang="lt-LT" baseline="0" dirty="0" smtClean="0"/>
              <a:t>Prezentuotojas žino su kokiu abstrakčiu vaizdu dirba bendrybės pagalba, todėl gali pasiekti IView savybes. IView apie pasikeitimus prezentuotojui praneša įvykiais.</a:t>
            </a:r>
            <a:endParaRPr lang="lt-LT" dirty="0" smtClean="0"/>
          </a:p>
          <a:p>
            <a:endParaRPr lang="lt-LT" dirty="0" smtClean="0"/>
          </a:p>
          <a:p>
            <a:r>
              <a:rPr lang="lt-LT" baseline="0" dirty="0" smtClean="0"/>
              <a:t>IController gaubia servisus (Web, Data) ir perduoda prezentuotojui.</a:t>
            </a:r>
          </a:p>
          <a:p>
            <a:endParaRPr lang="lt-LT" dirty="0" smtClean="0"/>
          </a:p>
        </p:txBody>
      </p:sp>
      <p:sp>
        <p:nvSpPr>
          <p:cNvPr id="4" name="Slide Number Placeholder 3"/>
          <p:cNvSpPr>
            <a:spLocks noGrp="1"/>
          </p:cNvSpPr>
          <p:nvPr>
            <p:ph type="sldNum" sz="quarter" idx="10"/>
          </p:nvPr>
        </p:nvSpPr>
        <p:spPr/>
        <p:txBody>
          <a:bodyPr/>
          <a:lstStyle/>
          <a:p>
            <a:fld id="{D71F04FB-A4AF-4420-8F4C-F3FFA2F20D2A}" type="slidenum">
              <a:rPr lang="lt-LT" smtClean="0"/>
              <a:pPr/>
              <a:t>8</a:t>
            </a:fld>
            <a:endParaRPr lang="lt-L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t-LT" dirty="0" smtClean="0"/>
              <a:t>Sukursime</a:t>
            </a:r>
            <a:r>
              <a:rPr lang="lt-LT" baseline="0" dirty="0" smtClean="0"/>
              <a:t> naują WCSF solution ir pridėsim Business modulį.</a:t>
            </a:r>
            <a:endParaRPr lang="lt-LT" dirty="0"/>
          </a:p>
        </p:txBody>
      </p:sp>
      <p:sp>
        <p:nvSpPr>
          <p:cNvPr id="4" name="Slide Number Placeholder 3"/>
          <p:cNvSpPr>
            <a:spLocks noGrp="1"/>
          </p:cNvSpPr>
          <p:nvPr>
            <p:ph type="sldNum" sz="quarter" idx="10"/>
          </p:nvPr>
        </p:nvSpPr>
        <p:spPr/>
        <p:txBody>
          <a:bodyPr/>
          <a:lstStyle/>
          <a:p>
            <a:fld id="{D71F04FB-A4AF-4420-8F4C-F3FFA2F20D2A}" type="slidenum">
              <a:rPr lang="lt-LT" smtClean="0"/>
              <a:pPr/>
              <a:t>9</a:t>
            </a:fld>
            <a:endParaRPr lang="lt-L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04657A7-8E49-4F92-A9D7-62F3F15E487E}" type="datetime1">
              <a:rPr lang="lt-LT" smtClean="0"/>
              <a:pPr/>
              <a:t>2008.05.14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A645075-E128-4B00-87DE-D05A3BF409B2}" type="slidenum">
              <a:rPr lang="lt-LT" smtClean="0"/>
              <a:pPr/>
              <a:t>‹#›</a:t>
            </a:fld>
            <a:endParaRPr lang="lt-LT"/>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93FF92-D32D-4E61-8705-F6E059ECC862}" type="datetime1">
              <a:rPr lang="lt-LT" smtClean="0"/>
              <a:pPr/>
              <a:t>2008.05.14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A645075-E128-4B00-87DE-D05A3BF409B2}"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151744-7469-41DA-B9E4-1160856FF890}" type="datetime1">
              <a:rPr lang="lt-LT" smtClean="0"/>
              <a:pPr/>
              <a:t>2008.05.14</a:t>
            </a:fld>
            <a:endParaRPr lang="lt-LT"/>
          </a:p>
        </p:txBody>
      </p:sp>
      <p:sp>
        <p:nvSpPr>
          <p:cNvPr id="5" name="Footer Placeholder 4"/>
          <p:cNvSpPr>
            <a:spLocks noGrp="1"/>
          </p:cNvSpPr>
          <p:nvPr>
            <p:ph type="ftr" sz="quarter" idx="11"/>
          </p:nvPr>
        </p:nvSpPr>
        <p:spPr>
          <a:xfrm>
            <a:off x="2640597" y="6377459"/>
            <a:ext cx="3836404" cy="365125"/>
          </a:xfrm>
        </p:spPr>
        <p:txBody>
          <a:bodyPr/>
          <a:lstStyle/>
          <a:p>
            <a:endParaRPr lang="lt-LT"/>
          </a:p>
        </p:txBody>
      </p:sp>
      <p:sp>
        <p:nvSpPr>
          <p:cNvPr id="6" name="Slide Number Placeholder 5"/>
          <p:cNvSpPr>
            <a:spLocks noGrp="1"/>
          </p:cNvSpPr>
          <p:nvPr>
            <p:ph type="sldNum" sz="quarter" idx="12"/>
          </p:nvPr>
        </p:nvSpPr>
        <p:spPr/>
        <p:txBody>
          <a:bodyPr/>
          <a:lstStyle/>
          <a:p>
            <a:fld id="{5A645075-E128-4B00-87DE-D05A3BF409B2}"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684FD1-D420-4E91-9C87-88DA1C204685}" type="datetime1">
              <a:rPr lang="lt-LT" smtClean="0"/>
              <a:pPr/>
              <a:t>2008.05.14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A645075-E128-4B00-87DE-D05A3BF409B2}"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E2C32E-AE27-4EA1-A3F2-93770880273E}" type="datetime1">
              <a:rPr lang="lt-LT" smtClean="0"/>
              <a:pPr/>
              <a:t>2008.05.14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A645075-E128-4B00-87DE-D05A3BF409B2}" type="slidenum">
              <a:rPr lang="lt-LT" smtClean="0"/>
              <a:pPr/>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D7E490-DCF3-40A3-8E71-3A0A131E0370}" type="datetime1">
              <a:rPr lang="lt-LT" smtClean="0"/>
              <a:pPr/>
              <a:t>2008.05.14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A645075-E128-4B00-87DE-D05A3BF409B2}"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9F41FA-293E-47A1-B274-34A75ED71459}" type="datetime1">
              <a:rPr lang="lt-LT" smtClean="0"/>
              <a:pPr/>
              <a:t>2008.05.14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5A645075-E128-4B00-87DE-D05A3BF409B2}"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E0B70E-24DC-4918-98A7-82622EBCD374}" type="datetime1">
              <a:rPr lang="lt-LT" smtClean="0"/>
              <a:pPr/>
              <a:t>2008.05.14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5A645075-E128-4B00-87DE-D05A3BF409B2}"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3A988-8061-465C-90D8-BA3F307A5AEC}" type="datetime1">
              <a:rPr lang="lt-LT" smtClean="0"/>
              <a:pPr/>
              <a:t>2008.05.14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5A645075-E128-4B00-87DE-D05A3BF409B2}"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9D10A5-F132-4507-9C10-A29FF827DA4A}" type="datetime1">
              <a:rPr lang="lt-LT" smtClean="0"/>
              <a:pPr/>
              <a:t>2008.05.14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A645075-E128-4B00-87DE-D05A3BF409B2}" type="slidenum">
              <a:rPr lang="lt-LT" smtClean="0"/>
              <a:pPr/>
              <a:t>‹#›</a:t>
            </a:fld>
            <a:endParaRPr lang="lt-LT"/>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D3BE618-D5C1-4ADB-BCB9-675B726A06B0}" type="datetime1">
              <a:rPr lang="lt-LT" smtClean="0"/>
              <a:pPr/>
              <a:t>2008.05.14</a:t>
            </a:fld>
            <a:endParaRPr lang="lt-LT"/>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lt-LT"/>
          </a:p>
        </p:txBody>
      </p:sp>
      <p:sp>
        <p:nvSpPr>
          <p:cNvPr id="7" name="Slide Number Placeholder 6"/>
          <p:cNvSpPr>
            <a:spLocks noGrp="1"/>
          </p:cNvSpPr>
          <p:nvPr>
            <p:ph type="sldNum" sz="quarter" idx="12"/>
          </p:nvPr>
        </p:nvSpPr>
        <p:spPr>
          <a:xfrm>
            <a:off x="8339328" y="1170432"/>
            <a:ext cx="733864" cy="201168"/>
          </a:xfrm>
        </p:spPr>
        <p:txBody>
          <a:bodyPr/>
          <a:lstStyle/>
          <a:p>
            <a:fld id="{5A645075-E128-4B00-87DE-D05A3BF409B2}" type="slidenum">
              <a:rPr lang="lt-LT" smtClean="0"/>
              <a:pPr/>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CD53DA6-BCDA-477F-8240-D8E720DC98A4}" type="datetime1">
              <a:rPr lang="lt-LT" smtClean="0"/>
              <a:pPr/>
              <a:t>2008.05.14</a:t>
            </a:fld>
            <a:endParaRPr lang="lt-LT"/>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lt-LT"/>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A645075-E128-4B00-87DE-D05A3BF409B2}"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npguidance.net/Category/WebClientSoftwareFactory.aspx" TargetMode="External"/><Relationship Id="rId2" Type="http://schemas.openxmlformats.org/officeDocument/2006/relationships/hyperlink" Target="http://www.codeplex.com/websf" TargetMode="External"/><Relationship Id="rId1" Type="http://schemas.openxmlformats.org/officeDocument/2006/relationships/slideLayout" Target="../slideLayouts/slideLayout2.xml"/><Relationship Id="rId4" Type="http://schemas.openxmlformats.org/officeDocument/2006/relationships/hyperlink" Target="http://msdn2.microsoft.com/en-us/architecture/aa699360.asp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298" y="2030413"/>
            <a:ext cx="6143668" cy="1470025"/>
          </a:xfrm>
        </p:spPr>
        <p:txBody>
          <a:bodyPr>
            <a:normAutofit/>
          </a:bodyPr>
          <a:lstStyle/>
          <a:p>
            <a:pPr algn="l"/>
            <a:r>
              <a:rPr lang="lt-LT" dirty="0" smtClean="0"/>
              <a:t>Įvadas</a:t>
            </a:r>
            <a:r>
              <a:rPr lang="en-US" dirty="0" smtClean="0"/>
              <a:t> į Web Client Software Factory</a:t>
            </a:r>
            <a:endParaRPr lang="lt-LT" dirty="0"/>
          </a:p>
        </p:txBody>
      </p:sp>
      <p:sp>
        <p:nvSpPr>
          <p:cNvPr id="3" name="Subtitle 2"/>
          <p:cNvSpPr>
            <a:spLocks noGrp="1"/>
          </p:cNvSpPr>
          <p:nvPr>
            <p:ph type="subTitle" idx="1"/>
          </p:nvPr>
        </p:nvSpPr>
        <p:spPr>
          <a:xfrm>
            <a:off x="5786446" y="6072206"/>
            <a:ext cx="2986086" cy="357190"/>
          </a:xfrm>
        </p:spPr>
        <p:txBody>
          <a:bodyPr>
            <a:normAutofit/>
          </a:bodyPr>
          <a:lstStyle/>
          <a:p>
            <a:r>
              <a:rPr lang="en-US" dirty="0" smtClean="0"/>
              <a:t>Donatas Ma</a:t>
            </a:r>
            <a:r>
              <a:rPr lang="lt-LT" dirty="0" smtClean="0"/>
              <a:t>žionis</a:t>
            </a:r>
            <a:r>
              <a:rPr lang="en-US" dirty="0" smtClean="0"/>
              <a:t>,  2008</a:t>
            </a:r>
            <a:endParaRPr lang="lt-LT" dirty="0"/>
          </a:p>
        </p:txBody>
      </p:sp>
      <p:pic>
        <p:nvPicPr>
          <p:cNvPr id="4" name="Picture 3" descr="software_factory.jpg"/>
          <p:cNvPicPr>
            <a:picLocks noChangeAspect="1"/>
          </p:cNvPicPr>
          <p:nvPr/>
        </p:nvPicPr>
        <p:blipFill>
          <a:blip r:embed="rId3"/>
          <a:stretch>
            <a:fillRect/>
          </a:stretch>
        </p:blipFill>
        <p:spPr>
          <a:xfrm>
            <a:off x="571472" y="2143116"/>
            <a:ext cx="1692261" cy="121444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Demo: “bindinam” </a:t>
            </a:r>
            <a:r>
              <a:rPr lang="lt-LT" dirty="0" smtClean="0"/>
              <a:t>duomenų lentelę</a:t>
            </a:r>
            <a:endParaRPr lang="lt-LT" dirty="0"/>
          </a:p>
        </p:txBody>
      </p:sp>
      <p:sp>
        <p:nvSpPr>
          <p:cNvPr id="3" name="Content Placeholder 2"/>
          <p:cNvSpPr>
            <a:spLocks noGrp="1"/>
          </p:cNvSpPr>
          <p:nvPr>
            <p:ph idx="1"/>
          </p:nvPr>
        </p:nvSpPr>
        <p:spPr/>
        <p:txBody>
          <a:bodyPr/>
          <a:lstStyle/>
          <a:p>
            <a:r>
              <a:rPr lang="en-US" dirty="0" smtClean="0"/>
              <a:t>Adventure Works</a:t>
            </a:r>
          </a:p>
          <a:p>
            <a:r>
              <a:rPr lang="lt-LT" dirty="0" smtClean="0"/>
              <a:t>GridView lentelė, atvaizduojanti produktų sąrašą</a:t>
            </a:r>
          </a:p>
          <a:p>
            <a:r>
              <a:rPr lang="lt-LT" dirty="0" smtClean="0"/>
              <a:t>Galima vykdyti produktų paiešką pagal vardą ir kategoriją</a:t>
            </a:r>
            <a:endParaRPr lang="lt-LT" dirty="0"/>
          </a:p>
        </p:txBody>
      </p:sp>
      <p:sp>
        <p:nvSpPr>
          <p:cNvPr id="4" name="Slide Number Placeholder 3"/>
          <p:cNvSpPr>
            <a:spLocks noGrp="1"/>
          </p:cNvSpPr>
          <p:nvPr>
            <p:ph type="sldNum" sz="quarter" idx="12"/>
          </p:nvPr>
        </p:nvSpPr>
        <p:spPr/>
        <p:txBody>
          <a:bodyPr/>
          <a:lstStyle/>
          <a:p>
            <a:fld id="{5A645075-E128-4B00-87DE-D05A3BF409B2}" type="slidenum">
              <a:rPr lang="lt-LT" smtClean="0"/>
              <a:pPr/>
              <a:t>10</a:t>
            </a:fld>
            <a:endParaRPr lang="lt-L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WCSF vartotojo sąsajos elementai</a:t>
            </a:r>
            <a:endParaRPr lang="lt-LT" dirty="0"/>
          </a:p>
        </p:txBody>
      </p:sp>
      <p:sp>
        <p:nvSpPr>
          <p:cNvPr id="3" name="Content Placeholder 2"/>
          <p:cNvSpPr>
            <a:spLocks noGrp="1"/>
          </p:cNvSpPr>
          <p:nvPr>
            <p:ph idx="1"/>
          </p:nvPr>
        </p:nvSpPr>
        <p:spPr/>
        <p:txBody>
          <a:bodyPr/>
          <a:lstStyle/>
          <a:p>
            <a:r>
              <a:rPr lang="lt-LT" dirty="0" smtClean="0"/>
              <a:t>Validavimas:</a:t>
            </a:r>
          </a:p>
          <a:p>
            <a:pPr lvl="1"/>
            <a:r>
              <a:rPr lang="lt-LT" dirty="0" smtClean="0"/>
              <a:t>PropertyProxyValidator</a:t>
            </a:r>
          </a:p>
          <a:p>
            <a:pPr lvl="1"/>
            <a:r>
              <a:rPr lang="lt-LT" dirty="0" smtClean="0"/>
              <a:t>ServerSideValidatorExtender</a:t>
            </a:r>
          </a:p>
        </p:txBody>
      </p:sp>
      <p:sp>
        <p:nvSpPr>
          <p:cNvPr id="4" name="Slide Number Placeholder 3"/>
          <p:cNvSpPr>
            <a:spLocks noGrp="1"/>
          </p:cNvSpPr>
          <p:nvPr>
            <p:ph type="sldNum" sz="quarter" idx="12"/>
          </p:nvPr>
        </p:nvSpPr>
        <p:spPr/>
        <p:txBody>
          <a:bodyPr/>
          <a:lstStyle/>
          <a:p>
            <a:fld id="{5A645075-E128-4B00-87DE-D05A3BF409B2}" type="slidenum">
              <a:rPr lang="lt-LT" smtClean="0"/>
              <a:pPr/>
              <a:t>11</a:t>
            </a:fld>
            <a:endParaRPr lang="lt-L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smtClean="0"/>
              <a:t>Demo: </a:t>
            </a:r>
            <a:r>
              <a:rPr lang="en-US" dirty="0" err="1" smtClean="0"/>
              <a:t>asinchroninis</a:t>
            </a:r>
            <a:r>
              <a:rPr lang="en-US" dirty="0" smtClean="0"/>
              <a:t> </a:t>
            </a:r>
            <a:r>
              <a:rPr lang="lt-LT" dirty="0" smtClean="0"/>
              <a:t>validavimas</a:t>
            </a:r>
            <a:endParaRPr lang="lt-LT" dirty="0"/>
          </a:p>
        </p:txBody>
      </p:sp>
      <p:sp>
        <p:nvSpPr>
          <p:cNvPr id="3" name="Content Placeholder 2"/>
          <p:cNvSpPr>
            <a:spLocks noGrp="1"/>
          </p:cNvSpPr>
          <p:nvPr>
            <p:ph idx="1"/>
          </p:nvPr>
        </p:nvSpPr>
        <p:spPr/>
        <p:txBody>
          <a:bodyPr/>
          <a:lstStyle/>
          <a:p>
            <a:r>
              <a:rPr lang="lt-LT" dirty="0" smtClean="0"/>
              <a:t>Laukų validavimas produktų redagavimo lange</a:t>
            </a:r>
          </a:p>
        </p:txBody>
      </p:sp>
      <p:sp>
        <p:nvSpPr>
          <p:cNvPr id="4" name="Slide Number Placeholder 3"/>
          <p:cNvSpPr>
            <a:spLocks noGrp="1"/>
          </p:cNvSpPr>
          <p:nvPr>
            <p:ph type="sldNum" sz="quarter" idx="12"/>
          </p:nvPr>
        </p:nvSpPr>
        <p:spPr/>
        <p:txBody>
          <a:bodyPr/>
          <a:lstStyle/>
          <a:p>
            <a:fld id="{5A645075-E128-4B00-87DE-D05A3BF409B2}" type="slidenum">
              <a:rPr lang="lt-LT" smtClean="0"/>
              <a:pPr/>
              <a:t>12</a:t>
            </a:fld>
            <a:endParaRPr lang="lt-L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lt-LT" dirty="0" smtClean="0"/>
              <a:t>Web klientų gamykla: nuo ko pradėti?</a:t>
            </a:r>
            <a:endParaRPr lang="lt-LT" dirty="0"/>
          </a:p>
        </p:txBody>
      </p:sp>
      <p:sp>
        <p:nvSpPr>
          <p:cNvPr id="3" name="Content Placeholder 2"/>
          <p:cNvSpPr>
            <a:spLocks noGrp="1"/>
          </p:cNvSpPr>
          <p:nvPr>
            <p:ph idx="1"/>
          </p:nvPr>
        </p:nvSpPr>
        <p:spPr>
          <a:xfrm>
            <a:off x="428596" y="1571612"/>
            <a:ext cx="8229600" cy="5072098"/>
          </a:xfrm>
          <a:ln w="0">
            <a:noFill/>
          </a:ln>
        </p:spPr>
        <p:txBody>
          <a:bodyPr>
            <a:normAutofit fontScale="92500" lnSpcReduction="10000"/>
          </a:bodyPr>
          <a:lstStyle/>
          <a:p>
            <a:r>
              <a:rPr lang="lt-LT" dirty="0" smtClean="0"/>
              <a:t>WCSF Codeplex’e</a:t>
            </a:r>
          </a:p>
          <a:p>
            <a:pPr lvl="1"/>
            <a:r>
              <a:rPr lang="lt-LT" sz="2200" dirty="0" smtClean="0">
                <a:hlinkClick r:id="rId2"/>
              </a:rPr>
              <a:t>http://www.codeplex.com/websf</a:t>
            </a:r>
            <a:r>
              <a:rPr lang="lt-LT" sz="2200" dirty="0" smtClean="0"/>
              <a:t> Web klientų gamyklos projekto puslapis</a:t>
            </a:r>
          </a:p>
          <a:p>
            <a:r>
              <a:rPr lang="lt-LT" dirty="0" smtClean="0"/>
              <a:t>Praktikų ir šablonų evangelizmas:</a:t>
            </a:r>
          </a:p>
          <a:p>
            <a:pPr lvl="1"/>
            <a:r>
              <a:rPr lang="lt-LT" sz="2200" dirty="0" smtClean="0">
                <a:hlinkClick r:id="rId3"/>
              </a:rPr>
              <a:t>http://www.pnpguidance.net/Category/WebClientSoftwareFactory.aspx</a:t>
            </a:r>
            <a:endParaRPr lang="lt-LT" sz="2200" dirty="0" smtClean="0"/>
          </a:p>
          <a:p>
            <a:r>
              <a:rPr lang="lt-LT" dirty="0" smtClean="0"/>
              <a:t>Bendrai apie sistemų gamyklas MSDN tinklapyje</a:t>
            </a:r>
          </a:p>
          <a:p>
            <a:pPr lvl="1"/>
            <a:r>
              <a:rPr lang="lt-LT" sz="2200" dirty="0" smtClean="0">
                <a:hlinkClick r:id="rId4"/>
              </a:rPr>
              <a:t>http://msdn2.microsoft.com/en-us/architecture/aa699360.aspx</a:t>
            </a:r>
            <a:r>
              <a:rPr lang="lt-LT" sz="2200" dirty="0" smtClean="0"/>
              <a:t> </a:t>
            </a:r>
          </a:p>
          <a:p>
            <a:r>
              <a:rPr lang="lt-LT" dirty="0" smtClean="0"/>
              <a:t>Apie sistemų gamyklas iš pirmų lūpų: J.Greenfield</a:t>
            </a:r>
          </a:p>
          <a:p>
            <a:pPr lvl="1"/>
            <a:r>
              <a:rPr lang="en-US" sz="2400" dirty="0" smtClean="0"/>
              <a:t>Software Factories: Assembling Applications with Patterns, Models, Frameworks, and Tools</a:t>
            </a:r>
            <a:r>
              <a:rPr lang="lt-LT" sz="2400" dirty="0" smtClean="0"/>
              <a:t>. </a:t>
            </a:r>
            <a:r>
              <a:rPr lang="en-US" sz="1700" dirty="0" smtClean="0"/>
              <a:t>Jack Greenfield, Keith Short et al.  ISBN:0471202843 John Wiley &amp; Sons © 2004 (666 pages)</a:t>
            </a:r>
            <a:endParaRPr lang="lt-LT" sz="1700" dirty="0" smtClean="0"/>
          </a:p>
          <a:p>
            <a:pPr lvl="1"/>
            <a:endParaRPr lang="lt-LT" sz="2400" dirty="0" smtClean="0"/>
          </a:p>
        </p:txBody>
      </p:sp>
      <p:sp>
        <p:nvSpPr>
          <p:cNvPr id="4" name="Slide Number Placeholder 3"/>
          <p:cNvSpPr>
            <a:spLocks noGrp="1"/>
          </p:cNvSpPr>
          <p:nvPr>
            <p:ph type="sldNum" sz="quarter" idx="12"/>
          </p:nvPr>
        </p:nvSpPr>
        <p:spPr/>
        <p:txBody>
          <a:bodyPr/>
          <a:lstStyle/>
          <a:p>
            <a:fld id="{5A645075-E128-4B00-87DE-D05A3BF409B2}" type="slidenum">
              <a:rPr lang="lt-LT" smtClean="0"/>
              <a:pPr/>
              <a:t>13</a:t>
            </a:fld>
            <a:endParaRPr lang="lt-L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Klausimai?</a:t>
            </a:r>
            <a:endParaRPr lang="lt-LT" dirty="0"/>
          </a:p>
        </p:txBody>
      </p:sp>
      <p:sp>
        <p:nvSpPr>
          <p:cNvPr id="3" name="Content Placeholder 2"/>
          <p:cNvSpPr>
            <a:spLocks noGrp="1"/>
          </p:cNvSpPr>
          <p:nvPr>
            <p:ph idx="1"/>
          </p:nvPr>
        </p:nvSpPr>
        <p:spPr/>
        <p:txBody>
          <a:bodyPr/>
          <a:lstStyle/>
          <a:p>
            <a:endParaRPr lang="lt-LT"/>
          </a:p>
        </p:txBody>
      </p:sp>
      <p:sp>
        <p:nvSpPr>
          <p:cNvPr id="4" name="Slide Number Placeholder 3"/>
          <p:cNvSpPr>
            <a:spLocks noGrp="1"/>
          </p:cNvSpPr>
          <p:nvPr>
            <p:ph type="sldNum" sz="quarter" idx="12"/>
          </p:nvPr>
        </p:nvSpPr>
        <p:spPr/>
        <p:txBody>
          <a:bodyPr/>
          <a:lstStyle/>
          <a:p>
            <a:fld id="{5A645075-E128-4B00-87DE-D05A3BF409B2}" type="slidenum">
              <a:rPr lang="lt-LT" smtClean="0"/>
              <a:pPr/>
              <a:t>14</a:t>
            </a:fld>
            <a:endParaRPr lang="lt-L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Turinys</a:t>
            </a:r>
            <a:endParaRPr lang="lt-LT" dirty="0"/>
          </a:p>
        </p:txBody>
      </p:sp>
      <p:sp>
        <p:nvSpPr>
          <p:cNvPr id="3" name="Content Placeholder 2"/>
          <p:cNvSpPr>
            <a:spLocks noGrp="1"/>
          </p:cNvSpPr>
          <p:nvPr>
            <p:ph idx="1"/>
          </p:nvPr>
        </p:nvSpPr>
        <p:spPr/>
        <p:txBody>
          <a:bodyPr/>
          <a:lstStyle/>
          <a:p>
            <a:r>
              <a:rPr lang="lt-LT" dirty="0" smtClean="0"/>
              <a:t>WCSF apžvalga</a:t>
            </a:r>
          </a:p>
          <a:p>
            <a:r>
              <a:rPr lang="en-US" dirty="0" smtClean="0"/>
              <a:t>Demo: WCSF solution, </a:t>
            </a:r>
            <a:r>
              <a:rPr lang="lt-LT" dirty="0" smtClean="0"/>
              <a:t>databind</a:t>
            </a:r>
            <a:r>
              <a:rPr lang="en-US" dirty="0" smtClean="0"/>
              <a:t>, UI </a:t>
            </a:r>
            <a:r>
              <a:rPr lang="lt-LT" dirty="0" smtClean="0"/>
              <a:t>elementai</a:t>
            </a:r>
          </a:p>
          <a:p>
            <a:endParaRPr lang="lt-LT" dirty="0"/>
          </a:p>
        </p:txBody>
      </p:sp>
      <p:sp>
        <p:nvSpPr>
          <p:cNvPr id="4" name="Slide Number Placeholder 3"/>
          <p:cNvSpPr>
            <a:spLocks noGrp="1"/>
          </p:cNvSpPr>
          <p:nvPr>
            <p:ph type="sldNum" sz="quarter" idx="12"/>
          </p:nvPr>
        </p:nvSpPr>
        <p:spPr/>
        <p:txBody>
          <a:bodyPr/>
          <a:lstStyle/>
          <a:p>
            <a:fld id="{5A645075-E128-4B00-87DE-D05A3BF409B2}" type="slidenum">
              <a:rPr lang="lt-LT" smtClean="0"/>
              <a:pPr/>
              <a:t>2</a:t>
            </a:fld>
            <a:endParaRPr lang="lt-L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WCSF - tai:</a:t>
            </a:r>
            <a:endParaRPr lang="lt-LT" dirty="0"/>
          </a:p>
        </p:txBody>
      </p:sp>
      <p:sp>
        <p:nvSpPr>
          <p:cNvPr id="3" name="Content Placeholder 2"/>
          <p:cNvSpPr>
            <a:spLocks noGrp="1"/>
          </p:cNvSpPr>
          <p:nvPr>
            <p:ph idx="1"/>
          </p:nvPr>
        </p:nvSpPr>
        <p:spPr/>
        <p:txBody>
          <a:bodyPr>
            <a:normAutofit/>
          </a:bodyPr>
          <a:lstStyle/>
          <a:p>
            <a:r>
              <a:rPr lang="lt-LT" dirty="0" smtClean="0"/>
              <a:t>Įrankis</a:t>
            </a:r>
            <a:r>
              <a:rPr lang="en-US" dirty="0" smtClean="0"/>
              <a:t>!</a:t>
            </a:r>
          </a:p>
          <a:p>
            <a:pPr lvl="1"/>
            <a:r>
              <a:rPr lang="lt-LT" dirty="0" smtClean="0"/>
              <a:t>Integruojamas ir kon</a:t>
            </a:r>
            <a:r>
              <a:rPr lang="en-US" dirty="0" smtClean="0"/>
              <a:t>f</a:t>
            </a:r>
            <a:r>
              <a:rPr lang="lt-LT" dirty="0" smtClean="0"/>
              <a:t>i</a:t>
            </a:r>
            <a:r>
              <a:rPr lang="en-US" dirty="0" smtClean="0"/>
              <a:t>g</a:t>
            </a:r>
            <a:r>
              <a:rPr lang="lt-LT" dirty="0" smtClean="0"/>
              <a:t>ūruojamas su PS kūrimo aplinka Visual Studio </a:t>
            </a:r>
            <a:r>
              <a:rPr lang="en-US" dirty="0" smtClean="0"/>
              <a:t>2005/2008</a:t>
            </a:r>
            <a:endParaRPr lang="lt-LT" dirty="0" smtClean="0"/>
          </a:p>
          <a:p>
            <a:pPr lvl="1"/>
            <a:r>
              <a:rPr lang="lt-LT" dirty="0" smtClean="0"/>
              <a:t>Geriausių praktikų ir projektavimo šablonų rinkinys</a:t>
            </a:r>
            <a:r>
              <a:rPr lang="en-US" dirty="0" smtClean="0"/>
              <a:t> </a:t>
            </a:r>
            <a:r>
              <a:rPr lang="lt-LT" dirty="0" smtClean="0"/>
              <a:t>Web aplikacijoms kurti</a:t>
            </a:r>
          </a:p>
          <a:p>
            <a:pPr lvl="1"/>
            <a:r>
              <a:rPr lang="en-US" dirty="0" smtClean="0"/>
              <a:t>P</a:t>
            </a:r>
            <a:r>
              <a:rPr lang="lt-LT" dirty="0" smtClean="0"/>
              <a:t>lečiamas ir pritaikomas</a:t>
            </a:r>
            <a:endParaRPr lang="lt-LT" dirty="0"/>
          </a:p>
        </p:txBody>
      </p:sp>
      <p:sp>
        <p:nvSpPr>
          <p:cNvPr id="4" name="Slide Number Placeholder 3"/>
          <p:cNvSpPr>
            <a:spLocks noGrp="1"/>
          </p:cNvSpPr>
          <p:nvPr>
            <p:ph type="sldNum" sz="quarter" idx="12"/>
          </p:nvPr>
        </p:nvSpPr>
        <p:spPr/>
        <p:txBody>
          <a:bodyPr/>
          <a:lstStyle/>
          <a:p>
            <a:fld id="{5A645075-E128-4B00-87DE-D05A3BF409B2}" type="slidenum">
              <a:rPr lang="lt-LT" smtClean="0"/>
              <a:pPr/>
              <a:t>3</a:t>
            </a:fld>
            <a:endParaRPr lang="lt-L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smtClean="0"/>
              <a:t>WCSF komponentės</a:t>
            </a:r>
            <a:endParaRPr lang="lt-LT" dirty="0"/>
          </a:p>
        </p:txBody>
      </p:sp>
      <p:sp>
        <p:nvSpPr>
          <p:cNvPr id="3" name="Content Placeholder 2"/>
          <p:cNvSpPr>
            <a:spLocks noGrp="1"/>
          </p:cNvSpPr>
          <p:nvPr>
            <p:ph idx="1"/>
          </p:nvPr>
        </p:nvSpPr>
        <p:spPr/>
        <p:txBody>
          <a:bodyPr>
            <a:normAutofit/>
          </a:bodyPr>
          <a:lstStyle/>
          <a:p>
            <a:r>
              <a:rPr lang="lt-LT" dirty="0" smtClean="0"/>
              <a:t>Gamyklos schema </a:t>
            </a:r>
            <a:r>
              <a:rPr lang="lt-LT" sz="2200" dirty="0" smtClean="0"/>
              <a:t>(Factory schema)</a:t>
            </a:r>
          </a:p>
          <a:p>
            <a:r>
              <a:rPr lang="lt-LT" dirty="0" smtClean="0"/>
              <a:t>Architektūriniai </a:t>
            </a:r>
            <a:r>
              <a:rPr lang="lt-LT" dirty="0" smtClean="0"/>
              <a:t>pamokymai ir šablonai </a:t>
            </a:r>
            <a:r>
              <a:rPr lang="lt-LT" sz="2200" dirty="0" smtClean="0"/>
              <a:t>(Architecture guidance and patterns)</a:t>
            </a:r>
          </a:p>
          <a:p>
            <a:r>
              <a:rPr lang="lt-LT" dirty="0" smtClean="0"/>
              <a:t>Instrukcijos </a:t>
            </a:r>
            <a:r>
              <a:rPr lang="lt-LT" sz="2200" dirty="0" smtClean="0"/>
              <a:t>(How-to)</a:t>
            </a:r>
          </a:p>
          <a:p>
            <a:r>
              <a:rPr lang="lt-LT" dirty="0" smtClean="0"/>
              <a:t>Receptai </a:t>
            </a:r>
            <a:r>
              <a:rPr lang="lt-LT" sz="2200" dirty="0" smtClean="0"/>
              <a:t>(Recipes)</a:t>
            </a:r>
          </a:p>
          <a:p>
            <a:r>
              <a:rPr lang="lt-LT" dirty="0" smtClean="0"/>
              <a:t>Šablonai </a:t>
            </a:r>
            <a:r>
              <a:rPr lang="lt-LT" sz="2200" dirty="0" smtClean="0"/>
              <a:t>(Templates)</a:t>
            </a:r>
          </a:p>
          <a:p>
            <a:r>
              <a:rPr lang="lt-LT" dirty="0" smtClean="0"/>
              <a:t>Grafiniai redaktoriai </a:t>
            </a:r>
            <a:r>
              <a:rPr lang="lt-LT" sz="2200" dirty="0" smtClean="0"/>
              <a:t>(Designers)</a:t>
            </a:r>
          </a:p>
          <a:p>
            <a:r>
              <a:rPr lang="lt-LT" dirty="0" smtClean="0"/>
              <a:t>Pakartotinai panaudojamas kodas </a:t>
            </a:r>
            <a:r>
              <a:rPr lang="lt-LT" sz="2200" dirty="0" smtClean="0"/>
              <a:t>(Reusable code</a:t>
            </a:r>
            <a:r>
              <a:rPr lang="lt-LT" sz="2200" dirty="0" smtClean="0"/>
              <a:t>)</a:t>
            </a:r>
            <a:endParaRPr lang="en-US" sz="2200" dirty="0" smtClean="0"/>
          </a:p>
          <a:p>
            <a:r>
              <a:rPr lang="lt-LT" dirty="0" smtClean="0"/>
              <a:t>Nurodymų įgyvendinimas</a:t>
            </a:r>
            <a:r>
              <a:rPr lang="lt-LT" sz="2400" dirty="0" smtClean="0"/>
              <a:t> </a:t>
            </a:r>
            <a:r>
              <a:rPr lang="lt-LT" sz="2200" dirty="0" smtClean="0"/>
              <a:t>(Reference implementation)</a:t>
            </a:r>
          </a:p>
          <a:p>
            <a:endParaRPr lang="lt-LT" sz="2200" dirty="0"/>
          </a:p>
        </p:txBody>
      </p:sp>
      <p:sp>
        <p:nvSpPr>
          <p:cNvPr id="4" name="Slide Number Placeholder 3"/>
          <p:cNvSpPr>
            <a:spLocks noGrp="1"/>
          </p:cNvSpPr>
          <p:nvPr>
            <p:ph type="sldNum" sz="quarter" idx="12"/>
          </p:nvPr>
        </p:nvSpPr>
        <p:spPr/>
        <p:txBody>
          <a:bodyPr/>
          <a:lstStyle/>
          <a:p>
            <a:fld id="{5A645075-E128-4B00-87DE-D05A3BF409B2}" type="slidenum">
              <a:rPr lang="lt-LT" smtClean="0"/>
              <a:pPr/>
              <a:t>4</a:t>
            </a:fld>
            <a:endParaRPr lang="lt-L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smtClean="0"/>
              <a:t>WCSF architektūra</a:t>
            </a:r>
            <a:endParaRPr lang="lt-LT" dirty="0"/>
          </a:p>
        </p:txBody>
      </p:sp>
      <p:sp>
        <p:nvSpPr>
          <p:cNvPr id="3" name="Content Placeholder 2"/>
          <p:cNvSpPr>
            <a:spLocks noGrp="1"/>
          </p:cNvSpPr>
          <p:nvPr>
            <p:ph idx="1"/>
          </p:nvPr>
        </p:nvSpPr>
        <p:spPr/>
        <p:txBody>
          <a:bodyPr/>
          <a:lstStyle/>
          <a:p>
            <a:pPr lvl="1"/>
            <a:endParaRPr lang="lt-LT" dirty="0" smtClean="0"/>
          </a:p>
          <a:p>
            <a:pPr lvl="1"/>
            <a:endParaRPr lang="lt-LT" dirty="0"/>
          </a:p>
        </p:txBody>
      </p:sp>
      <p:sp>
        <p:nvSpPr>
          <p:cNvPr id="4" name="Slide Number Placeholder 3"/>
          <p:cNvSpPr>
            <a:spLocks noGrp="1"/>
          </p:cNvSpPr>
          <p:nvPr>
            <p:ph type="sldNum" sz="quarter" idx="12"/>
          </p:nvPr>
        </p:nvSpPr>
        <p:spPr/>
        <p:txBody>
          <a:bodyPr/>
          <a:lstStyle/>
          <a:p>
            <a:fld id="{5A645075-E128-4B00-87DE-D05A3BF409B2}" type="slidenum">
              <a:rPr lang="lt-LT" smtClean="0"/>
              <a:pPr/>
              <a:t>5</a:t>
            </a:fld>
            <a:endParaRPr lang="lt-LT"/>
          </a:p>
        </p:txBody>
      </p:sp>
      <p:sp>
        <p:nvSpPr>
          <p:cNvPr id="5" name="Rectangle 4"/>
          <p:cNvSpPr/>
          <p:nvPr/>
        </p:nvSpPr>
        <p:spPr>
          <a:xfrm>
            <a:off x="571472" y="4286256"/>
            <a:ext cx="8072494" cy="19288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 name="Rounded Rectangle 5"/>
          <p:cNvSpPr/>
          <p:nvPr/>
        </p:nvSpPr>
        <p:spPr>
          <a:xfrm>
            <a:off x="714348" y="4429132"/>
            <a:ext cx="2357454" cy="164307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lt-LT" dirty="0" smtClean="0"/>
              <a:t>Enterprise Library</a:t>
            </a:r>
            <a:endParaRPr lang="lt-LT" dirty="0"/>
          </a:p>
        </p:txBody>
      </p:sp>
      <p:sp>
        <p:nvSpPr>
          <p:cNvPr id="7" name="Rounded Rectangle 6"/>
          <p:cNvSpPr/>
          <p:nvPr/>
        </p:nvSpPr>
        <p:spPr>
          <a:xfrm>
            <a:off x="5715008" y="4429132"/>
            <a:ext cx="2786082" cy="164307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lt-LT" dirty="0" smtClean="0"/>
              <a:t>Composite Web Application Block</a:t>
            </a:r>
            <a:endParaRPr lang="lt-LT" dirty="0"/>
          </a:p>
        </p:txBody>
      </p:sp>
      <p:sp>
        <p:nvSpPr>
          <p:cNvPr id="8" name="Rounded Rectangle 7"/>
          <p:cNvSpPr/>
          <p:nvPr/>
        </p:nvSpPr>
        <p:spPr>
          <a:xfrm>
            <a:off x="3214678" y="4429132"/>
            <a:ext cx="2357454" cy="164307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lt-LT" dirty="0" smtClean="0"/>
              <a:t>Object Builder</a:t>
            </a:r>
            <a:endParaRPr lang="lt-LT" dirty="0"/>
          </a:p>
        </p:txBody>
      </p:sp>
      <p:grpSp>
        <p:nvGrpSpPr>
          <p:cNvPr id="19" name="Group 18"/>
          <p:cNvGrpSpPr/>
          <p:nvPr/>
        </p:nvGrpSpPr>
        <p:grpSpPr>
          <a:xfrm>
            <a:off x="4714876" y="1643050"/>
            <a:ext cx="3929090" cy="655084"/>
            <a:chOff x="4714876" y="1643050"/>
            <a:chExt cx="3929090" cy="655084"/>
          </a:xfrm>
        </p:grpSpPr>
        <p:sp>
          <p:nvSpPr>
            <p:cNvPr id="14" name="Rounded Rectangle 13"/>
            <p:cNvSpPr/>
            <p:nvPr/>
          </p:nvSpPr>
          <p:spPr>
            <a:xfrm>
              <a:off x="4714876" y="1643050"/>
              <a:ext cx="1714512" cy="64294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Foundational</a:t>
              </a:r>
              <a:r>
                <a:rPr lang="lt-LT" dirty="0" smtClean="0"/>
                <a:t> Module </a:t>
              </a:r>
              <a:r>
                <a:rPr lang="en-US" dirty="0" smtClean="0"/>
                <a:t>1</a:t>
              </a:r>
              <a:endParaRPr lang="lt-LT" dirty="0"/>
            </a:p>
          </p:txBody>
        </p:sp>
        <p:sp>
          <p:nvSpPr>
            <p:cNvPr id="15" name="Rounded Rectangle 14"/>
            <p:cNvSpPr/>
            <p:nvPr/>
          </p:nvSpPr>
          <p:spPr>
            <a:xfrm>
              <a:off x="6929454" y="1643050"/>
              <a:ext cx="1714512" cy="64294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Foundational</a:t>
              </a:r>
              <a:r>
                <a:rPr lang="lt-LT" dirty="0" smtClean="0"/>
                <a:t> Module </a:t>
              </a:r>
              <a:r>
                <a:rPr lang="en-US" dirty="0" smtClean="0"/>
                <a:t>N</a:t>
              </a:r>
              <a:endParaRPr lang="lt-LT" dirty="0"/>
            </a:p>
          </p:txBody>
        </p:sp>
        <p:sp>
          <p:nvSpPr>
            <p:cNvPr id="16" name="TextBox 15"/>
            <p:cNvSpPr txBox="1"/>
            <p:nvPr/>
          </p:nvSpPr>
          <p:spPr>
            <a:xfrm>
              <a:off x="6500826" y="1928802"/>
              <a:ext cx="343364" cy="369332"/>
            </a:xfrm>
            <a:prstGeom prst="rect">
              <a:avLst/>
            </a:prstGeom>
            <a:noFill/>
          </p:spPr>
          <p:txBody>
            <a:bodyPr wrap="none" rtlCol="0">
              <a:spAutoFit/>
            </a:bodyPr>
            <a:lstStyle/>
            <a:p>
              <a:r>
                <a:rPr lang="en-US" dirty="0" smtClean="0"/>
                <a:t>…</a:t>
              </a:r>
              <a:endParaRPr lang="lt-LT" dirty="0"/>
            </a:p>
          </p:txBody>
        </p:sp>
      </p:grpSp>
      <p:grpSp>
        <p:nvGrpSpPr>
          <p:cNvPr id="25" name="Group 24"/>
          <p:cNvGrpSpPr/>
          <p:nvPr/>
        </p:nvGrpSpPr>
        <p:grpSpPr>
          <a:xfrm>
            <a:off x="714348" y="3571876"/>
            <a:ext cx="7786742" cy="642942"/>
            <a:chOff x="714348" y="3571876"/>
            <a:chExt cx="7786742" cy="642942"/>
          </a:xfrm>
        </p:grpSpPr>
        <p:grpSp>
          <p:nvGrpSpPr>
            <p:cNvPr id="20" name="Group 19"/>
            <p:cNvGrpSpPr/>
            <p:nvPr/>
          </p:nvGrpSpPr>
          <p:grpSpPr>
            <a:xfrm>
              <a:off x="714348" y="3571876"/>
              <a:ext cx="5844090" cy="642942"/>
              <a:chOff x="714348" y="3512580"/>
              <a:chExt cx="5844090" cy="642942"/>
            </a:xfrm>
          </p:grpSpPr>
          <p:sp>
            <p:nvSpPr>
              <p:cNvPr id="9" name="Rounded Rectangle 8"/>
              <p:cNvSpPr/>
              <p:nvPr/>
            </p:nvSpPr>
            <p:spPr>
              <a:xfrm>
                <a:off x="714348" y="3512580"/>
                <a:ext cx="1571636" cy="64294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Business</a:t>
                </a:r>
                <a:r>
                  <a:rPr lang="lt-LT" dirty="0" smtClean="0"/>
                  <a:t> Module </a:t>
                </a:r>
                <a:r>
                  <a:rPr lang="en-US" dirty="0" smtClean="0"/>
                  <a:t>1</a:t>
                </a:r>
                <a:endParaRPr lang="lt-LT" dirty="0"/>
              </a:p>
            </p:txBody>
          </p:sp>
          <p:sp>
            <p:nvSpPr>
              <p:cNvPr id="11" name="TextBox 10"/>
              <p:cNvSpPr txBox="1"/>
              <p:nvPr/>
            </p:nvSpPr>
            <p:spPr>
              <a:xfrm>
                <a:off x="6215074" y="3726894"/>
                <a:ext cx="343364" cy="369332"/>
              </a:xfrm>
              <a:prstGeom prst="rect">
                <a:avLst/>
              </a:prstGeom>
              <a:noFill/>
            </p:spPr>
            <p:txBody>
              <a:bodyPr wrap="none" rtlCol="0">
                <a:spAutoFit/>
              </a:bodyPr>
              <a:lstStyle/>
              <a:p>
                <a:r>
                  <a:rPr lang="en-US" dirty="0" smtClean="0"/>
                  <a:t>…</a:t>
                </a:r>
                <a:endParaRPr lang="lt-LT" dirty="0"/>
              </a:p>
            </p:txBody>
          </p:sp>
        </p:grpSp>
        <p:sp>
          <p:nvSpPr>
            <p:cNvPr id="22" name="Rounded Rectangle 21"/>
            <p:cNvSpPr/>
            <p:nvPr/>
          </p:nvSpPr>
          <p:spPr>
            <a:xfrm>
              <a:off x="2428860" y="3571876"/>
              <a:ext cx="1714512" cy="64294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Business</a:t>
              </a:r>
              <a:r>
                <a:rPr lang="lt-LT" dirty="0" smtClean="0"/>
                <a:t> Module </a:t>
              </a:r>
              <a:r>
                <a:rPr lang="en-US" dirty="0" smtClean="0"/>
                <a:t>2</a:t>
              </a:r>
              <a:endParaRPr lang="lt-LT" dirty="0"/>
            </a:p>
          </p:txBody>
        </p:sp>
        <p:sp>
          <p:nvSpPr>
            <p:cNvPr id="23" name="Rounded Rectangle 22"/>
            <p:cNvSpPr/>
            <p:nvPr/>
          </p:nvSpPr>
          <p:spPr>
            <a:xfrm>
              <a:off x="4286248" y="3571876"/>
              <a:ext cx="1714512" cy="64294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Business</a:t>
              </a:r>
              <a:r>
                <a:rPr lang="lt-LT" dirty="0" smtClean="0"/>
                <a:t> Module </a:t>
              </a:r>
              <a:r>
                <a:rPr lang="en-US" dirty="0" smtClean="0"/>
                <a:t>3</a:t>
              </a:r>
              <a:endParaRPr lang="lt-LT" dirty="0"/>
            </a:p>
          </p:txBody>
        </p:sp>
        <p:sp>
          <p:nvSpPr>
            <p:cNvPr id="24" name="Rounded Rectangle 23"/>
            <p:cNvSpPr/>
            <p:nvPr/>
          </p:nvSpPr>
          <p:spPr>
            <a:xfrm>
              <a:off x="6786578" y="3571876"/>
              <a:ext cx="1714512" cy="64294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Business</a:t>
              </a:r>
              <a:r>
                <a:rPr lang="lt-LT" dirty="0" smtClean="0"/>
                <a:t> Module </a:t>
              </a:r>
              <a:r>
                <a:rPr lang="en-US" dirty="0" smtClean="0"/>
                <a:t>N</a:t>
              </a:r>
              <a:endParaRPr lang="lt-LT" dirty="0"/>
            </a:p>
          </p:txBody>
        </p:sp>
      </p:grpSp>
      <p:sp>
        <p:nvSpPr>
          <p:cNvPr id="26" name="Rectangle 25"/>
          <p:cNvSpPr/>
          <p:nvPr/>
        </p:nvSpPr>
        <p:spPr>
          <a:xfrm>
            <a:off x="571472" y="2714620"/>
            <a:ext cx="8072494" cy="785818"/>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Web </a:t>
            </a:r>
            <a:r>
              <a:rPr lang="en-US" dirty="0" err="1" smtClean="0"/>
              <a:t>aplikacija</a:t>
            </a:r>
            <a:endParaRPr lang="lt-L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smtClean="0"/>
              <a:t>Model-View-Presenter</a:t>
            </a:r>
            <a:endParaRPr lang="lt-LT" dirty="0"/>
          </a:p>
        </p:txBody>
      </p:sp>
      <p:pic>
        <p:nvPicPr>
          <p:cNvPr id="5" name="Content Placeholder 4" descr="mvp.jpg"/>
          <p:cNvPicPr>
            <a:picLocks noGrp="1" noChangeAspect="1"/>
          </p:cNvPicPr>
          <p:nvPr>
            <p:ph idx="1"/>
          </p:nvPr>
        </p:nvPicPr>
        <p:blipFill>
          <a:blip r:embed="rId3"/>
          <a:stretch>
            <a:fillRect/>
          </a:stretch>
        </p:blipFill>
        <p:spPr>
          <a:xfrm>
            <a:off x="1928794" y="1857364"/>
            <a:ext cx="4958093" cy="4071966"/>
          </a:xfrm>
        </p:spPr>
      </p:pic>
      <p:sp>
        <p:nvSpPr>
          <p:cNvPr id="4" name="Slide Number Placeholder 3"/>
          <p:cNvSpPr>
            <a:spLocks noGrp="1"/>
          </p:cNvSpPr>
          <p:nvPr>
            <p:ph type="sldNum" sz="quarter" idx="12"/>
          </p:nvPr>
        </p:nvSpPr>
        <p:spPr/>
        <p:txBody>
          <a:bodyPr/>
          <a:lstStyle/>
          <a:p>
            <a:fld id="{5A645075-E128-4B00-87DE-D05A3BF409B2}" type="slidenum">
              <a:rPr lang="lt-LT" smtClean="0"/>
              <a:pPr/>
              <a:t>6</a:t>
            </a:fld>
            <a:endParaRPr lang="lt-L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ASP.NET codebehind ir MVP</a:t>
            </a:r>
            <a:endParaRPr lang="lt-LT" dirty="0"/>
          </a:p>
        </p:txBody>
      </p:sp>
      <p:sp>
        <p:nvSpPr>
          <p:cNvPr id="4" name="Slide Number Placeholder 3"/>
          <p:cNvSpPr>
            <a:spLocks noGrp="1"/>
          </p:cNvSpPr>
          <p:nvPr>
            <p:ph type="sldNum" sz="quarter" idx="12"/>
          </p:nvPr>
        </p:nvSpPr>
        <p:spPr/>
        <p:txBody>
          <a:bodyPr/>
          <a:lstStyle/>
          <a:p>
            <a:fld id="{5A645075-E128-4B00-87DE-D05A3BF409B2}" type="slidenum">
              <a:rPr lang="lt-LT" smtClean="0"/>
              <a:pPr/>
              <a:t>7</a:t>
            </a:fld>
            <a:endParaRPr lang="lt-LT"/>
          </a:p>
        </p:txBody>
      </p:sp>
      <p:sp>
        <p:nvSpPr>
          <p:cNvPr id="6" name="Rectangle 5"/>
          <p:cNvSpPr/>
          <p:nvPr/>
        </p:nvSpPr>
        <p:spPr>
          <a:xfrm>
            <a:off x="928662" y="1643050"/>
            <a:ext cx="3357586" cy="4429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lt-LT" b="1" dirty="0" smtClean="0"/>
              <a:t>ASP.NET puslapis</a:t>
            </a:r>
            <a:endParaRPr lang="lt-LT" b="1" dirty="0"/>
          </a:p>
        </p:txBody>
      </p:sp>
      <p:sp>
        <p:nvSpPr>
          <p:cNvPr id="7" name="Rectangle 6"/>
          <p:cNvSpPr/>
          <p:nvPr/>
        </p:nvSpPr>
        <p:spPr>
          <a:xfrm>
            <a:off x="4643438" y="1643050"/>
            <a:ext cx="3357586"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lt-LT" b="1" dirty="0" smtClean="0"/>
              <a:t>View puslapis</a:t>
            </a:r>
            <a:endParaRPr lang="lt-LT" b="1" dirty="0"/>
          </a:p>
        </p:txBody>
      </p:sp>
      <p:sp>
        <p:nvSpPr>
          <p:cNvPr id="8" name="Rounded Rectangle 7"/>
          <p:cNvSpPr/>
          <p:nvPr/>
        </p:nvSpPr>
        <p:spPr>
          <a:xfrm>
            <a:off x="1071538" y="2143116"/>
            <a:ext cx="3071834" cy="64294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lt-LT" b="1" dirty="0" smtClean="0"/>
              <a:t>UI kodas</a:t>
            </a:r>
            <a:endParaRPr lang="lt-LT" b="1" dirty="0"/>
          </a:p>
        </p:txBody>
      </p:sp>
      <p:sp>
        <p:nvSpPr>
          <p:cNvPr id="9" name="Rectangle 8"/>
          <p:cNvSpPr/>
          <p:nvPr/>
        </p:nvSpPr>
        <p:spPr>
          <a:xfrm>
            <a:off x="1071538" y="2786058"/>
            <a:ext cx="3071834" cy="31432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lt-LT" b="1" dirty="0" smtClean="0"/>
              <a:t>Dalykinės srities logika</a:t>
            </a:r>
            <a:endParaRPr lang="lt-LT" b="1" dirty="0"/>
          </a:p>
        </p:txBody>
      </p:sp>
      <p:sp>
        <p:nvSpPr>
          <p:cNvPr id="11" name="Rounded Rectangle 10"/>
          <p:cNvSpPr/>
          <p:nvPr/>
        </p:nvSpPr>
        <p:spPr>
          <a:xfrm>
            <a:off x="4786314" y="2071678"/>
            <a:ext cx="3071834" cy="64294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lt-LT" b="1" dirty="0" smtClean="0"/>
              <a:t>UI kodas</a:t>
            </a:r>
            <a:endParaRPr lang="lt-LT" b="1" dirty="0"/>
          </a:p>
        </p:txBody>
      </p:sp>
      <p:sp>
        <p:nvSpPr>
          <p:cNvPr id="12" name="Rectangle 11"/>
          <p:cNvSpPr/>
          <p:nvPr/>
        </p:nvSpPr>
        <p:spPr>
          <a:xfrm>
            <a:off x="6286512" y="3143248"/>
            <a:ext cx="1714512"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smtClean="0"/>
              <a:t>IView</a:t>
            </a:r>
            <a:endParaRPr lang="lt-LT" b="1" dirty="0"/>
          </a:p>
        </p:txBody>
      </p:sp>
      <p:sp>
        <p:nvSpPr>
          <p:cNvPr id="13" name="Rectangle 12"/>
          <p:cNvSpPr/>
          <p:nvPr/>
        </p:nvSpPr>
        <p:spPr>
          <a:xfrm>
            <a:off x="4714876" y="4143380"/>
            <a:ext cx="3357586" cy="19288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lt-LT" b="1" dirty="0" smtClean="0"/>
              <a:t>Presenter</a:t>
            </a:r>
            <a:endParaRPr lang="lt-LT" b="1" dirty="0"/>
          </a:p>
        </p:txBody>
      </p:sp>
      <p:sp>
        <p:nvSpPr>
          <p:cNvPr id="14" name="Rectangle 13"/>
          <p:cNvSpPr/>
          <p:nvPr/>
        </p:nvSpPr>
        <p:spPr>
          <a:xfrm>
            <a:off x="4857752" y="4572007"/>
            <a:ext cx="3071834" cy="122743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lt-LT" b="1" dirty="0" smtClean="0"/>
              <a:t>Dalykinės srities logika</a:t>
            </a:r>
            <a:endParaRPr lang="lt-LT" b="1" dirty="0"/>
          </a:p>
        </p:txBody>
      </p:sp>
      <p:cxnSp>
        <p:nvCxnSpPr>
          <p:cNvPr id="18" name="Straight Arrow Connector 17"/>
          <p:cNvCxnSpPr>
            <a:endCxn id="12" idx="2"/>
          </p:cNvCxnSpPr>
          <p:nvPr/>
        </p:nvCxnSpPr>
        <p:spPr>
          <a:xfrm rot="5400000" flipH="1" flipV="1">
            <a:off x="6965173" y="3964785"/>
            <a:ext cx="35719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rot="5400000">
            <a:off x="6965967" y="2964653"/>
            <a:ext cx="35639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rot="5400000">
            <a:off x="4751389" y="3464719"/>
            <a:ext cx="1356528"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MVP WCSF realizacija (Add Page with Presenter)</a:t>
            </a:r>
            <a:endParaRPr lang="lt-LT" dirty="0"/>
          </a:p>
        </p:txBody>
      </p:sp>
      <p:sp>
        <p:nvSpPr>
          <p:cNvPr id="4" name="Slide Number Placeholder 3"/>
          <p:cNvSpPr>
            <a:spLocks noGrp="1"/>
          </p:cNvSpPr>
          <p:nvPr>
            <p:ph type="sldNum" sz="quarter" idx="12"/>
          </p:nvPr>
        </p:nvSpPr>
        <p:spPr/>
        <p:txBody>
          <a:bodyPr/>
          <a:lstStyle/>
          <a:p>
            <a:fld id="{5A645075-E128-4B00-87DE-D05A3BF409B2}" type="slidenum">
              <a:rPr lang="lt-LT" smtClean="0"/>
              <a:pPr/>
              <a:t>8</a:t>
            </a:fld>
            <a:endParaRPr lang="lt-LT"/>
          </a:p>
        </p:txBody>
      </p:sp>
      <p:pic>
        <p:nvPicPr>
          <p:cNvPr id="1028" name="Picture 4"/>
          <p:cNvPicPr>
            <a:picLocks noChangeAspect="1" noChangeArrowheads="1"/>
          </p:cNvPicPr>
          <p:nvPr/>
        </p:nvPicPr>
        <p:blipFill>
          <a:blip r:embed="rId3"/>
          <a:srcRect/>
          <a:stretch>
            <a:fillRect/>
          </a:stretch>
        </p:blipFill>
        <p:spPr bwMode="auto">
          <a:xfrm>
            <a:off x="1571604" y="1571612"/>
            <a:ext cx="6286544" cy="51821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Demo</a:t>
            </a:r>
            <a:r>
              <a:rPr lang="en-US" dirty="0" smtClean="0"/>
              <a:t>: WCSF solution</a:t>
            </a:r>
            <a:endParaRPr lang="lt-LT" dirty="0"/>
          </a:p>
        </p:txBody>
      </p:sp>
      <p:sp>
        <p:nvSpPr>
          <p:cNvPr id="3" name="Content Placeholder 2"/>
          <p:cNvSpPr>
            <a:spLocks noGrp="1"/>
          </p:cNvSpPr>
          <p:nvPr>
            <p:ph idx="1"/>
          </p:nvPr>
        </p:nvSpPr>
        <p:spPr/>
        <p:txBody>
          <a:bodyPr/>
          <a:lstStyle/>
          <a:p>
            <a:r>
              <a:rPr lang="en-US" dirty="0" smtClean="0"/>
              <a:t>WCSF solution </a:t>
            </a:r>
            <a:r>
              <a:rPr lang="lt-LT" dirty="0" smtClean="0"/>
              <a:t>sukūrimas ir modulio pridėjimas</a:t>
            </a:r>
            <a:endParaRPr lang="lt-LT" dirty="0"/>
          </a:p>
        </p:txBody>
      </p:sp>
      <p:sp>
        <p:nvSpPr>
          <p:cNvPr id="4" name="Slide Number Placeholder 3"/>
          <p:cNvSpPr>
            <a:spLocks noGrp="1"/>
          </p:cNvSpPr>
          <p:nvPr>
            <p:ph type="sldNum" sz="quarter" idx="12"/>
          </p:nvPr>
        </p:nvSpPr>
        <p:spPr/>
        <p:txBody>
          <a:bodyPr/>
          <a:lstStyle/>
          <a:p>
            <a:fld id="{5A645075-E128-4B00-87DE-D05A3BF409B2}" type="slidenum">
              <a:rPr lang="lt-LT" smtClean="0"/>
              <a:pPr/>
              <a:t>9</a:t>
            </a:fld>
            <a:endParaRPr lang="lt-L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2144</TotalTime>
  <Words>978</Words>
  <Application>Microsoft Office PowerPoint</Application>
  <PresentationFormat>On-screen Show (4:3)</PresentationFormat>
  <Paragraphs>137</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Įvadas į Web Client Software Factory</vt:lpstr>
      <vt:lpstr>Turinys</vt:lpstr>
      <vt:lpstr>WCSF - tai:</vt:lpstr>
      <vt:lpstr>WCSF komponentės</vt:lpstr>
      <vt:lpstr>WCSF architektūra</vt:lpstr>
      <vt:lpstr>Model-View-Presenter</vt:lpstr>
      <vt:lpstr>ASP.NET codebehind ir MVP</vt:lpstr>
      <vt:lpstr>MVP WCSF realizacija (Add Page with Presenter)</vt:lpstr>
      <vt:lpstr>Demo: WCSF solution</vt:lpstr>
      <vt:lpstr>Demo: “bindinam” duomenų lentelę</vt:lpstr>
      <vt:lpstr>WCSF vartotojo sąsajos elementai</vt:lpstr>
      <vt:lpstr>Demo: asinchroninis validavimas</vt:lpstr>
      <vt:lpstr>Web klientų gamykla: nuo ko pradėti?</vt:lpstr>
      <vt:lpstr>Klausimai?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Programų sistemų gamyklos: Web klientų gamykla</dc:title>
  <dc:creator>Donatas</dc:creator>
  <cp:lastModifiedBy>Donatas</cp:lastModifiedBy>
  <cp:revision>307</cp:revision>
  <dcterms:created xsi:type="dcterms:W3CDTF">2008-03-31T17:18:52Z</dcterms:created>
  <dcterms:modified xsi:type="dcterms:W3CDTF">2008-05-14T09:49:06Z</dcterms:modified>
</cp:coreProperties>
</file>